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oto Sans SC" panose="020B0200000000000000" pitchFamily="34" charset="-122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961"/>
    <a:srgbClr val="425A82"/>
    <a:srgbClr val="5F7DAD"/>
    <a:srgbClr val="1E293B"/>
    <a:srgbClr val="E6E6E6"/>
    <a:srgbClr val="00E185"/>
    <a:srgbClr val="334155"/>
    <a:srgbClr val="0F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4AE31E-9241-4151-9096-002D5FB69A78}">
  <a:tblStyle styleId="{794AE31E-9241-4151-9096-002D5FB69A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31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445668" y="2956619"/>
            <a:ext cx="57707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ESBMC </a:t>
            </a:r>
            <a:r>
              <a:rPr lang="en-US" sz="5400" b="1" i="0" u="none" strike="noStrike" cap="none" err="1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实验报告</a:t>
            </a:r>
            <a:endParaRPr sz="1600"/>
          </a:p>
        </p:txBody>
      </p:sp>
      <p:sp>
        <p:nvSpPr>
          <p:cNvPr id="86" name="Google Shape;86;p13"/>
          <p:cNvSpPr txBox="1"/>
          <p:nvPr/>
        </p:nvSpPr>
        <p:spPr>
          <a:xfrm>
            <a:off x="3571875" y="4023425"/>
            <a:ext cx="530070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基于 SMT </a:t>
            </a:r>
            <a:r>
              <a:rPr lang="en-US" sz="1950" b="0" i="0" u="none" strike="noStrike" cap="none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的高效有界模型检测：从理论到实践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750" y="1880294"/>
            <a:ext cx="9525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8D99A8-CB79-4BDC-AF4C-CCC374E78878}"/>
              </a:ext>
            </a:extLst>
          </p:cNvPr>
          <p:cNvSpPr txBox="1"/>
          <p:nvPr/>
        </p:nvSpPr>
        <p:spPr>
          <a:xfrm>
            <a:off x="5020147" y="6488668"/>
            <a:ext cx="215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许天一 蒋天健 蔡小慧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2"/>
          <p:cNvGraphicFramePr/>
          <p:nvPr>
            <p:extLst>
              <p:ext uri="{D42A27DB-BD31-4B8C-83A1-F6EECF244321}">
                <p14:modId xmlns:p14="http://schemas.microsoft.com/office/powerpoint/2010/main" val="1086488523"/>
              </p:ext>
            </p:extLst>
          </p:nvPr>
        </p:nvGraphicFramePr>
        <p:xfrm>
          <a:off x="571500" y="1935360"/>
          <a:ext cx="11048975" cy="3539550"/>
        </p:xfrm>
        <a:graphic>
          <a:graphicData uri="http://schemas.openxmlformats.org/drawingml/2006/table">
            <a:tbl>
              <a:tblPr firstRow="1" bandRow="1">
                <a:tableStyleId>{794AE31E-9241-4151-9096-002D5FB69A78}</a:tableStyleId>
              </a:tblPr>
              <a:tblGrid>
                <a:gridCol w="117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6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层级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示例案例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故障版本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修复版本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时间</a:t>
                      </a:r>
                      <a:r>
                        <a:rPr lang="en-US" sz="1500" b="1" u="none" strike="noStrike" cap="none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 (</a:t>
                      </a: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修复</a:t>
                      </a:r>
                      <a:r>
                        <a:rPr lang="en-US" sz="1500" b="1" u="none" strike="noStrike" cap="none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)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 err="1">
                          <a:solidFill>
                            <a:srgbClr val="38BDF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Arial"/>
                        </a:rPr>
                        <a:t>关键检查选项</a:t>
                      </a:r>
                      <a:endParaRPr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Level 1</a:t>
                      </a:r>
                      <a:endParaRPr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 err="1">
                          <a:solidFill>
                            <a:srgbClr val="CBD5E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Noto Sans SC"/>
                        </a:rPr>
                        <a:t>数组越界</a:t>
                      </a:r>
                      <a:endParaRPr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FAIL (Index 8)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4ADE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PASS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0.005s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AAD96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--bounds-check </a:t>
                      </a:r>
                      <a:endParaRPr>
                        <a:solidFill>
                          <a:srgbClr val="AAD961"/>
                        </a:solidFill>
                        <a:highlight>
                          <a:srgbClr val="334155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Level 1</a:t>
                      </a:r>
                      <a:endParaRPr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 err="1">
                          <a:solidFill>
                            <a:srgbClr val="CBD5E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Noto Sans SC"/>
                        </a:rPr>
                        <a:t>整数溢出</a:t>
                      </a:r>
                      <a:endParaRPr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FAIL (Overflow)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4ADE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PASS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0.030s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AAD96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Noto Sans SC"/>
                        </a:rPr>
                        <a:t>--overflow-check</a:t>
                      </a:r>
                      <a:endParaRPr sz="1350" b="0" i="0" u="none" strike="noStrike" cap="none">
                        <a:solidFill>
                          <a:srgbClr val="AAD961"/>
                        </a:solidFill>
                        <a:highlight>
                          <a:srgbClr val="334155"/>
                        </a:highlight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Level 2</a:t>
                      </a:r>
                      <a:endParaRPr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 err="1">
                          <a:solidFill>
                            <a:srgbClr val="CBD5E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Noto Sans SC"/>
                        </a:rPr>
                        <a:t>链表管理</a:t>
                      </a:r>
                      <a:endParaRPr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FAIL (</a:t>
                      </a:r>
                      <a:r>
                        <a:rPr lang="en-US" sz="1350" b="1" u="none" strike="noStrike" cap="none" err="1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Leak+UAF</a:t>
                      </a: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)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4ADE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PASS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0.080s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AAD96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Noto Sans SC"/>
                        </a:rPr>
                        <a:t>--memory-leak-check</a:t>
                      </a:r>
                      <a:endParaRPr sz="1350" b="0" i="0" u="none" strike="noStrike" cap="none">
                        <a:solidFill>
                          <a:srgbClr val="AAD961"/>
                        </a:solidFill>
                        <a:highlight>
                          <a:srgbClr val="334155"/>
                        </a:highlight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Level 3</a:t>
                      </a:r>
                      <a:endParaRPr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 err="1">
                          <a:solidFill>
                            <a:srgbClr val="CBD5E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Noto Sans SC"/>
                        </a:rPr>
                        <a:t>竞态条件</a:t>
                      </a:r>
                      <a:endParaRPr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FAIL (Count=9)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4ADE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PASS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150s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AAD96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Noto Sans SC"/>
                        </a:rPr>
                        <a:t>--context-bound 2</a:t>
                      </a:r>
                      <a:endParaRPr sz="1350" b="0" i="0" u="none" strike="noStrike" cap="none">
                        <a:solidFill>
                          <a:srgbClr val="AAD961"/>
                        </a:solidFill>
                        <a:highlight>
                          <a:srgbClr val="334155"/>
                        </a:highlight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Level 3</a:t>
                      </a:r>
                      <a:endParaRPr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 err="1">
                          <a:solidFill>
                            <a:srgbClr val="CBD5E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Noto Sans SC"/>
                        </a:rPr>
                        <a:t>环境建模</a:t>
                      </a:r>
                      <a:endParaRPr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F8717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FAIL (Time=0)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u="none" strike="noStrike" cap="none">
                          <a:solidFill>
                            <a:srgbClr val="4ADE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PASS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0.015s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CBD5E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  <a:sym typeface="Noto Sans SC"/>
                        </a:rPr>
                        <a:t>-</a:t>
                      </a:r>
                      <a:r>
                        <a:rPr lang="en-US" sz="1350" b="0" i="0" u="none" strike="noStrike" cap="none">
                          <a:solidFill>
                            <a:srgbClr val="AAD961"/>
                          </a:solidFill>
                          <a:highlight>
                            <a:srgbClr val="334155"/>
                          </a:highlight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Noto Sans SC"/>
                        </a:rPr>
                        <a:t>-unwind 6</a:t>
                      </a:r>
                      <a:endParaRPr sz="1350" b="0" i="0" u="none" strike="noStrike" cap="none">
                        <a:solidFill>
                          <a:srgbClr val="AAD961"/>
                        </a:solidFill>
                        <a:highlight>
                          <a:srgbClr val="334155"/>
                        </a:highlight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3500" marR="63500" marT="25400" marB="25400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6" name="Google Shape;23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实验结果汇总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571500" y="1419225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571500" y="566544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err="1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所有实验均在标准</a:t>
            </a:r>
            <a:r>
              <a:rPr lang="en-US" sz="1500" b="0" i="1" u="none" strike="noStrike" cap="none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 Linux </a:t>
            </a:r>
            <a:r>
              <a:rPr lang="en-US" sz="1500" b="0" i="1" u="none" strike="noStrike" cap="none" err="1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环境下运行。时间表示</a:t>
            </a:r>
            <a:r>
              <a:rPr lang="en-US" sz="1500" b="0" i="1" u="none" strike="noStrike" cap="none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 SMT </a:t>
            </a:r>
            <a:r>
              <a:rPr lang="en-US" sz="1500" b="0" i="1" u="none" strike="noStrike" cap="none" err="1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求解时长</a:t>
            </a:r>
            <a:r>
              <a:rPr lang="en-US" sz="1500" b="0" i="1" u="none" strike="noStrike" cap="none">
                <a:solidFill>
                  <a:srgbClr val="94A3B8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571500" y="3149054"/>
            <a:ext cx="117752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1749028" y="3149054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3202037" y="3149054"/>
            <a:ext cx="2267396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5469433" y="3149054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6922442" y="3149054"/>
            <a:ext cx="1716137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8638579" y="3149054"/>
            <a:ext cx="2981920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571500" y="3729335"/>
            <a:ext cx="117752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1749028" y="3729335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202037" y="3729335"/>
            <a:ext cx="2267396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5469433" y="3729335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6922442" y="3729335"/>
            <a:ext cx="1716137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8638579" y="3729335"/>
            <a:ext cx="2981920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571500" y="4309616"/>
            <a:ext cx="117752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1749028" y="4309616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3202037" y="4309616"/>
            <a:ext cx="2267396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469433" y="4309616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6922442" y="4309616"/>
            <a:ext cx="1716137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8638579" y="4309616"/>
            <a:ext cx="2981920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571500" y="4889896"/>
            <a:ext cx="117752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749028" y="4889896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3202037" y="4889896"/>
            <a:ext cx="2267396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5469433" y="4889896"/>
            <a:ext cx="1453008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6922442" y="4889896"/>
            <a:ext cx="1716137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8638579" y="4889896"/>
            <a:ext cx="2981920" cy="952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E5E6FD-A7DA-48BA-BFD0-CB3700322583}"/>
              </a:ext>
            </a:extLst>
          </p:cNvPr>
          <p:cNvSpPr/>
          <p:nvPr/>
        </p:nvSpPr>
        <p:spPr>
          <a:xfrm>
            <a:off x="571500" y="1968104"/>
            <a:ext cx="11048975" cy="353955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737" y="1083915"/>
            <a:ext cx="5724525" cy="46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3690699" y="1655415"/>
            <a:ext cx="4810601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结论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3805237" y="2760315"/>
            <a:ext cx="45815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1F5F9"/>
                </a:solidFill>
                <a:latin typeface="Noto Sans SC"/>
                <a:ea typeface="Noto Sans SC"/>
                <a:cs typeface="Noto Sans SC"/>
                <a:sym typeface="Noto Sans SC"/>
              </a:rPr>
              <a:t>EBMC </a:t>
            </a:r>
            <a:r>
              <a:rPr lang="en-US" sz="1800" b="0" i="0" u="none" strike="noStrike" cap="none" err="1">
                <a:solidFill>
                  <a:srgbClr val="F1F5F9"/>
                </a:solidFill>
                <a:latin typeface="Noto Sans SC"/>
                <a:ea typeface="Noto Sans SC"/>
                <a:cs typeface="Noto Sans SC"/>
                <a:sym typeface="Noto Sans SC"/>
              </a:rPr>
              <a:t>不是银弹，而是一把高精度的手术刀</a:t>
            </a:r>
            <a:r>
              <a:rPr lang="en-US" sz="1800" b="0" i="0" u="none" strike="noStrike" cap="none">
                <a:solidFill>
                  <a:srgbClr val="F1F5F9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4950618" y="3411735"/>
            <a:ext cx="2290762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805237" y="3716535"/>
            <a:ext cx="4581525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检测微妙 Bug：</a:t>
            </a:r>
            <a:r>
              <a:rPr lang="en-US" sz="1600" b="0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发现随机测试容易遗漏的错误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3805237" y="4211835"/>
            <a:ext cx="4581525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有界正确性：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在工程实践的限制内提供信心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3805237" y="4707135"/>
            <a:ext cx="4810601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辅助设计：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验证过程推动代码更简洁、状态更少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7" name="Google Shape;27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5237" y="3841819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5237" y="4319013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5237" y="4832419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4175345" y="2542604"/>
            <a:ext cx="384131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感谢聆听</a:t>
            </a:r>
            <a:endParaRPr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err="1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什么是</a:t>
            </a: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 ESBMC？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571500" y="1419225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71500" y="2199298"/>
            <a:ext cx="53530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8BDF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Noto Sans SC"/>
              </a:rPr>
              <a:t>ESBMC</a:t>
            </a:r>
            <a:r>
              <a:rPr lang="en-US" sz="1800" b="1" i="0" u="none" strike="noStrike" cap="none">
                <a:solidFill>
                  <a:srgbClr val="CBD5E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Noto Sans SC"/>
              </a:rPr>
              <a:t> (Efficient SMT-Based Bounded Model Checker) </a:t>
            </a:r>
            <a:r>
              <a:rPr lang="en-US" sz="1800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是一款针对</a:t>
            </a:r>
            <a:r>
              <a:rPr lang="en-US" sz="1800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800" b="1">
                <a:solidFill>
                  <a:srgbClr val="38BDF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Noto Sans SC"/>
              </a:rPr>
              <a:t>C/C++ </a:t>
            </a:r>
            <a:r>
              <a:rPr lang="en-US" sz="1800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程序的最先进验证工具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C69E27-13C1-4907-8DAF-8CAFD035F4C0}"/>
              </a:ext>
            </a:extLst>
          </p:cNvPr>
          <p:cNvGrpSpPr/>
          <p:nvPr/>
        </p:nvGrpSpPr>
        <p:grpSpPr>
          <a:xfrm>
            <a:off x="571500" y="3115247"/>
            <a:ext cx="5238750" cy="553998"/>
            <a:chOff x="571500" y="3343275"/>
            <a:chExt cx="5238750" cy="553998"/>
          </a:xfrm>
        </p:grpSpPr>
        <p:sp>
          <p:nvSpPr>
            <p:cNvPr id="99" name="Google Shape;99;p14"/>
            <p:cNvSpPr txBox="1"/>
            <p:nvPr/>
          </p:nvSpPr>
          <p:spPr>
            <a:xfrm>
              <a:off x="571500" y="3343275"/>
              <a:ext cx="523875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u="none" strike="noStrike" cap="none">
                  <a:solidFill>
                    <a:srgbClr val="38BD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基于</a:t>
              </a:r>
              <a:r>
                <a:rPr lang="en-US" sz="1800" b="1">
                  <a:solidFill>
                    <a:srgbClr val="38BDF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Noto Sans SC"/>
                </a:rPr>
                <a:t> SMT</a:t>
              </a:r>
              <a:r>
                <a:rPr lang="en-US" sz="1800" i="0" u="none" strike="noStrike" cap="none">
                  <a:solidFill>
                    <a:srgbClr val="38BD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：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 </a:t>
              </a:r>
              <a:r>
                <a:rPr lang="en-US" sz="1800" i="0" u="none" strike="noStrike" cap="none" err="1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将程序逻辑编码为数学公式，并使用求解器（如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 </a:t>
              </a:r>
              <a:r>
                <a:rPr lang="en-US" sz="1800" b="1">
                  <a:solidFill>
                    <a:srgbClr val="38BDF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Noto Sans SC"/>
                </a:rPr>
                <a:t>Z3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）进行求解。</a:t>
              </a:r>
              <a:endParaRPr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Google Shape;102;p14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1500" y="3490912"/>
              <a:ext cx="1905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649DDA-4A6C-4621-88C3-E9D1100DC3B4}"/>
              </a:ext>
            </a:extLst>
          </p:cNvPr>
          <p:cNvGrpSpPr/>
          <p:nvPr/>
        </p:nvGrpSpPr>
        <p:grpSpPr>
          <a:xfrm>
            <a:off x="571500" y="4077843"/>
            <a:ext cx="5238750" cy="553998"/>
            <a:chOff x="571500" y="4143375"/>
            <a:chExt cx="5238750" cy="553998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571500" y="4143375"/>
              <a:ext cx="523875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u="none" strike="noStrike" cap="none">
                  <a:solidFill>
                    <a:srgbClr val="38BD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有界验证：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 </a:t>
              </a:r>
              <a:r>
                <a:rPr lang="en-US" sz="1800" i="0" u="none" strike="noStrike" cap="none" err="1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在有限的深度内（循环、递归）验证程序的正确性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。</a:t>
              </a:r>
              <a:endParaRPr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3" name="Google Shape;103;p14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1500" y="4281487"/>
              <a:ext cx="1905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CB1BA3-7BDD-479A-A721-BC1CE4360B22}"/>
              </a:ext>
            </a:extLst>
          </p:cNvPr>
          <p:cNvGrpSpPr/>
          <p:nvPr/>
        </p:nvGrpSpPr>
        <p:grpSpPr>
          <a:xfrm>
            <a:off x="571500" y="4943475"/>
            <a:ext cx="5353050" cy="553998"/>
            <a:chOff x="571500" y="4943475"/>
            <a:chExt cx="5353050" cy="553998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571500" y="4943475"/>
              <a:ext cx="535305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u="none" strike="noStrike" cap="none" err="1">
                  <a:solidFill>
                    <a:srgbClr val="38BD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反例生成</a:t>
              </a:r>
              <a:r>
                <a:rPr lang="en-US" sz="1800" i="0" u="none" strike="noStrike" cap="none">
                  <a:solidFill>
                    <a:srgbClr val="38BD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：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 </a:t>
              </a:r>
              <a:r>
                <a:rPr lang="en-US" sz="1800" i="0" u="none" strike="noStrike" cap="none" err="1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自动生成触发错误的输入路径，无需手动调试</a:t>
              </a:r>
              <a:r>
                <a:rPr lang="en-US" sz="1800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。</a:t>
              </a:r>
              <a:endParaRPr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4" name="Google Shape;104;p14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1500" y="5072062"/>
              <a:ext cx="1905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A39880-78CB-46CA-AD14-AA9AE47B2CA0}"/>
              </a:ext>
            </a:extLst>
          </p:cNvPr>
          <p:cNvGrpSpPr/>
          <p:nvPr/>
        </p:nvGrpSpPr>
        <p:grpSpPr>
          <a:xfrm>
            <a:off x="5997174" y="2237198"/>
            <a:ext cx="6007901" cy="3431353"/>
            <a:chOff x="6031699" y="2126259"/>
            <a:chExt cx="5588801" cy="319198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54A7801-4940-4CEC-9CF3-4B3F3D6B04FE}"/>
                </a:ext>
              </a:extLst>
            </p:cNvPr>
            <p:cNvSpPr/>
            <p:nvPr/>
          </p:nvSpPr>
          <p:spPr>
            <a:xfrm>
              <a:off x="6031699" y="2126259"/>
              <a:ext cx="5588801" cy="3191988"/>
            </a:xfrm>
            <a:prstGeom prst="roundRect">
              <a:avLst>
                <a:gd name="adj" fmla="val 65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57D13373-7592-44E0-9D2E-72890B9E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3625" y="2368196"/>
              <a:ext cx="5355424" cy="270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71500" y="804058"/>
            <a:ext cx="6057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rgbClr val="38BDF8"/>
                </a:solidFill>
              </a:rPr>
              <a:t>主要应用场景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571500" y="1640682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30149F-9CD5-4938-9490-56A1D774E44E}"/>
              </a:ext>
            </a:extLst>
          </p:cNvPr>
          <p:cNvGrpSpPr/>
          <p:nvPr/>
        </p:nvGrpSpPr>
        <p:grpSpPr>
          <a:xfrm>
            <a:off x="398108" y="2708150"/>
            <a:ext cx="3581400" cy="2325737"/>
            <a:chOff x="485775" y="2842319"/>
            <a:chExt cx="3581400" cy="2325737"/>
          </a:xfrm>
        </p:grpSpPr>
        <p:pic>
          <p:nvPicPr>
            <p:cNvPr id="36" name="Google Shape;150;p16" descr="image.png">
              <a:extLst>
                <a:ext uri="{FF2B5EF4-FFF2-40B4-BE49-F238E27FC236}">
                  <a16:creationId xmlns:a16="http://schemas.microsoft.com/office/drawing/2014/main" id="{5451A5F9-3770-45AF-AA6E-5F0ACB96D62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775" y="2842319"/>
              <a:ext cx="3581400" cy="2325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54;p16">
              <a:extLst>
                <a:ext uri="{FF2B5EF4-FFF2-40B4-BE49-F238E27FC236}">
                  <a16:creationId xmlns:a16="http://schemas.microsoft.com/office/drawing/2014/main" id="{E9652FB0-1246-473B-BD26-7C56B2EF5114}"/>
                </a:ext>
              </a:extLst>
            </p:cNvPr>
            <p:cNvSpPr txBox="1"/>
            <p:nvPr/>
          </p:nvSpPr>
          <p:spPr>
            <a:xfrm>
              <a:off x="733425" y="3871019"/>
              <a:ext cx="30861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验证底层驱动程序、中断处理例程，确保在资源受限环境下的稳定性。</a:t>
              </a:r>
              <a:endParaRPr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Google Shape;158;p16">
              <a:extLst>
                <a:ext uri="{FF2B5EF4-FFF2-40B4-BE49-F238E27FC236}">
                  <a16:creationId xmlns:a16="http://schemas.microsoft.com/office/drawing/2014/main" id="{E6AD2FB9-DF50-473F-9A97-129DB931911D}"/>
                </a:ext>
              </a:extLst>
            </p:cNvPr>
            <p:cNvSpPr txBox="1"/>
            <p:nvPr/>
          </p:nvSpPr>
          <p:spPr>
            <a:xfrm>
              <a:off x="1104899" y="3089969"/>
              <a:ext cx="213337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err="1">
                  <a:solidFill>
                    <a:srgbClr val="00E1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嵌入式系统</a:t>
              </a:r>
              <a:endParaRPr sz="2400">
                <a:solidFill>
                  <a:srgbClr val="00E1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D3BCFF-5883-435F-A3DB-AE9D65755BE6}"/>
              </a:ext>
            </a:extLst>
          </p:cNvPr>
          <p:cNvGrpSpPr/>
          <p:nvPr/>
        </p:nvGrpSpPr>
        <p:grpSpPr>
          <a:xfrm>
            <a:off x="4295775" y="2704960"/>
            <a:ext cx="3581400" cy="2325737"/>
            <a:chOff x="4305300" y="2842319"/>
            <a:chExt cx="3581400" cy="2325737"/>
          </a:xfrm>
        </p:grpSpPr>
        <p:pic>
          <p:nvPicPr>
            <p:cNvPr id="37" name="Google Shape;151;p16" descr="image.png">
              <a:extLst>
                <a:ext uri="{FF2B5EF4-FFF2-40B4-BE49-F238E27FC236}">
                  <a16:creationId xmlns:a16="http://schemas.microsoft.com/office/drawing/2014/main" id="{70AB85C8-BD4E-4B96-B53C-B20B6F17091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05300" y="2842319"/>
              <a:ext cx="3581400" cy="2325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55;p16">
              <a:extLst>
                <a:ext uri="{FF2B5EF4-FFF2-40B4-BE49-F238E27FC236}">
                  <a16:creationId xmlns:a16="http://schemas.microsoft.com/office/drawing/2014/main" id="{5078A907-A5AD-4E00-B2F1-A2982295D699}"/>
                </a:ext>
              </a:extLst>
            </p:cNvPr>
            <p:cNvSpPr txBox="1"/>
            <p:nvPr/>
          </p:nvSpPr>
          <p:spPr>
            <a:xfrm>
              <a:off x="4552950" y="3871019"/>
              <a:ext cx="30861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Noto Sans SC"/>
                </a:rPr>
                <a:t>自动化检测缓冲区溢出、格式化字符串漏洞、未初始化内存使用等安全隐患</a:t>
              </a:r>
              <a:r>
                <a:rPr lang="en-US" sz="1425" b="0" i="0" u="none" strike="noStrike" cap="none">
                  <a:solidFill>
                    <a:srgbClr val="CBD5E1"/>
                  </a:solidFill>
                  <a:latin typeface="Noto Sans SC"/>
                  <a:ea typeface="Noto Sans SC"/>
                  <a:cs typeface="Noto Sans SC"/>
                  <a:sym typeface="Noto Sans SC"/>
                </a:rPr>
                <a:t>。</a:t>
              </a:r>
              <a:endParaRPr/>
            </a:p>
          </p:txBody>
        </p:sp>
        <p:sp>
          <p:nvSpPr>
            <p:cNvPr id="45" name="Google Shape;160;p16">
              <a:extLst>
                <a:ext uri="{FF2B5EF4-FFF2-40B4-BE49-F238E27FC236}">
                  <a16:creationId xmlns:a16="http://schemas.microsoft.com/office/drawing/2014/main" id="{F466316D-54C0-4AFF-BDE6-25EE3716B991}"/>
                </a:ext>
              </a:extLst>
            </p:cNvPr>
            <p:cNvSpPr txBox="1"/>
            <p:nvPr/>
          </p:nvSpPr>
          <p:spPr>
            <a:xfrm>
              <a:off x="5025315" y="3089969"/>
              <a:ext cx="1746922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3200" b="1" err="1">
                  <a:solidFill>
                    <a:srgbClr val="00E1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安全审计</a:t>
              </a:r>
              <a:endParaRPr sz="3200" b="1">
                <a:solidFill>
                  <a:srgbClr val="00E1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586EEC-B4CD-4C81-A67A-CE2576EC32BD}"/>
              </a:ext>
            </a:extLst>
          </p:cNvPr>
          <p:cNvGrpSpPr/>
          <p:nvPr/>
        </p:nvGrpSpPr>
        <p:grpSpPr>
          <a:xfrm>
            <a:off x="8193442" y="2704960"/>
            <a:ext cx="3581400" cy="2325737"/>
            <a:chOff x="8124825" y="2842319"/>
            <a:chExt cx="3581400" cy="2325737"/>
          </a:xfrm>
        </p:grpSpPr>
        <p:pic>
          <p:nvPicPr>
            <p:cNvPr id="38" name="Google Shape;152;p16" descr="image.png">
              <a:extLst>
                <a:ext uri="{FF2B5EF4-FFF2-40B4-BE49-F238E27FC236}">
                  <a16:creationId xmlns:a16="http://schemas.microsoft.com/office/drawing/2014/main" id="{52F1E1F4-A598-4E90-8B35-FA6040DCCE8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24825" y="2842319"/>
              <a:ext cx="3581400" cy="2325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156;p16">
              <a:extLst>
                <a:ext uri="{FF2B5EF4-FFF2-40B4-BE49-F238E27FC236}">
                  <a16:creationId xmlns:a16="http://schemas.microsoft.com/office/drawing/2014/main" id="{D7E2A6DD-4102-462D-B1E7-CA6601D87042}"/>
                </a:ext>
              </a:extLst>
            </p:cNvPr>
            <p:cNvSpPr txBox="1"/>
            <p:nvPr/>
          </p:nvSpPr>
          <p:spPr>
            <a:xfrm>
              <a:off x="8291512" y="3871019"/>
              <a:ext cx="32480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CBD5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Noto Sans SC"/>
                </a:rPr>
                <a:t>验证死锁自由 (Deadlock-free) 和响应时间约束，适用于汽车电子与航空航天</a:t>
              </a:r>
              <a:r>
                <a:rPr lang="en-US" sz="1425" b="0" i="0" u="none" strike="noStrike" cap="none">
                  <a:solidFill>
                    <a:srgbClr val="CBD5E1"/>
                  </a:solidFill>
                  <a:latin typeface="Noto Sans SC"/>
                  <a:ea typeface="Noto Sans SC"/>
                  <a:cs typeface="Noto Sans SC"/>
                  <a:sym typeface="Noto Sans SC"/>
                </a:rPr>
                <a:t>。</a:t>
              </a:r>
              <a:endParaRPr/>
            </a:p>
          </p:txBody>
        </p:sp>
        <p:sp>
          <p:nvSpPr>
            <p:cNvPr id="47" name="Google Shape;162;p16">
              <a:extLst>
                <a:ext uri="{FF2B5EF4-FFF2-40B4-BE49-F238E27FC236}">
                  <a16:creationId xmlns:a16="http://schemas.microsoft.com/office/drawing/2014/main" id="{E46DFF5C-BCE3-4561-A14A-F23AF4B20F0D}"/>
                </a:ext>
              </a:extLst>
            </p:cNvPr>
            <p:cNvSpPr txBox="1"/>
            <p:nvPr/>
          </p:nvSpPr>
          <p:spPr>
            <a:xfrm>
              <a:off x="9026945" y="3072511"/>
              <a:ext cx="1777158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3200" b="1" err="1">
                  <a:solidFill>
                    <a:srgbClr val="00E1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实时控制</a:t>
              </a:r>
              <a:endParaRPr sz="3200" b="1">
                <a:solidFill>
                  <a:srgbClr val="00E1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Google Shape;164;p16">
            <a:extLst>
              <a:ext uri="{FF2B5EF4-FFF2-40B4-BE49-F238E27FC236}">
                <a16:creationId xmlns:a16="http://schemas.microsoft.com/office/drawing/2014/main" id="{1CD0FB52-1E4E-47F7-B5A7-6ACF05BDEC70}"/>
              </a:ext>
            </a:extLst>
          </p:cNvPr>
          <p:cNvSpPr/>
          <p:nvPr/>
        </p:nvSpPr>
        <p:spPr>
          <a:xfrm>
            <a:off x="485775" y="2442269"/>
            <a:ext cx="11220450" cy="1905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58C05B48-4A15-4B6C-BCD2-C9DDBBB43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775" y="2977411"/>
            <a:ext cx="442869" cy="43418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C659C32-605B-4F62-BC2A-31411A4EE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0955" y="2921881"/>
            <a:ext cx="529655" cy="52965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74914F69-F0F0-43FC-8C86-43DED9A8F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0129" y="2901643"/>
            <a:ext cx="543410" cy="5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66144"/>
            <a:ext cx="1920180" cy="19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8880" y="2965995"/>
            <a:ext cx="1920180" cy="193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5760" y="2966144"/>
            <a:ext cx="1920180" cy="19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2641" y="2966144"/>
            <a:ext cx="1920180" cy="19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9521" y="2966144"/>
            <a:ext cx="1920180" cy="193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核心验证流程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571500" y="1419225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571500" y="3810000"/>
            <a:ext cx="11049000" cy="381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835627" y="3918644"/>
            <a:ext cx="18161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E2E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1. 解析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835628" y="4299644"/>
            <a:ext cx="19418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将 C/C++ </a:t>
            </a:r>
            <a:r>
              <a:rPr lang="en-US" sz="1600" b="1" i="0" u="none" strike="noStrike" cap="none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转换为</a:t>
            </a:r>
            <a:r>
              <a:rPr lang="en-US" sz="1600" b="1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GOTO </a:t>
            </a:r>
            <a:r>
              <a:rPr lang="en-US" sz="1600" b="1" i="0" u="none" strike="noStrike" cap="none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中间表示</a:t>
            </a:r>
            <a:r>
              <a:rPr lang="en-US" sz="1600" b="1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(IR)</a:t>
            </a:r>
            <a:endParaRPr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000888" y="3918495"/>
            <a:ext cx="18161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2E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2. 展开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3044130" y="4299495"/>
            <a:ext cx="172968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在界限</a:t>
            </a:r>
            <a:r>
              <a:rPr lang="en-US" sz="1600" b="1" i="0" u="none" strike="noStrike" cap="none">
                <a:solidFill>
                  <a:srgbClr val="94A3B8"/>
                </a:solidFill>
                <a:effectLst>
                  <a:glow rad="1905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Noto Sans SC"/>
              </a:rPr>
              <a:t> </a:t>
            </a:r>
            <a:r>
              <a:rPr lang="en-US" sz="1600" b="1" i="0" u="none" strike="noStrike" cap="none">
                <a:solidFill>
                  <a:srgbClr val="AAD961"/>
                </a:solidFill>
                <a:effectLst>
                  <a:glow rad="1905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Noto Sans SC"/>
              </a:rPr>
              <a:t>K 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内展开循环和线程交错。</a:t>
            </a:r>
            <a:endParaRPr sz="1600" b="1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5187768" y="3918644"/>
            <a:ext cx="18161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2E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3. 符号执行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5231010" y="4299644"/>
            <a:ext cx="172968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执行符号化路径，生成路径约束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600" b="1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7374649" y="3918644"/>
            <a:ext cx="18161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2E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4. 编码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7286127" y="4308997"/>
            <a:ext cx="201572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将验证条件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(VCCs) </a:t>
            </a:r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转换为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SMT </a:t>
            </a:r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公式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600" b="1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9561528" y="3918644"/>
            <a:ext cx="18161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2E8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5. 求解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9400312" y="4304453"/>
            <a:ext cx="243450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SMT </a:t>
            </a:r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求解器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(Z3) </a:t>
            </a:r>
            <a:r>
              <a:rPr lang="en-US" sz="1600" b="1" err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检查可满足性。SAT</a:t>
            </a:r>
            <a:r>
              <a:rPr lang="en-US" sz="1600" b="1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= Bug。</a:t>
            </a:r>
            <a:endParaRPr sz="1600" b="1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3CA4BF-F136-4DA3-94EA-130CD4ADC0AC}"/>
              </a:ext>
            </a:extLst>
          </p:cNvPr>
          <p:cNvGrpSpPr/>
          <p:nvPr/>
        </p:nvGrpSpPr>
        <p:grpSpPr>
          <a:xfrm>
            <a:off x="1344776" y="2852790"/>
            <a:ext cx="797866" cy="797866"/>
            <a:chOff x="1388715" y="2930278"/>
            <a:chExt cx="797866" cy="797866"/>
          </a:xfrm>
        </p:grpSpPr>
        <p:pic>
          <p:nvPicPr>
            <p:cNvPr id="118" name="Google Shape;118;p15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88715" y="2930278"/>
              <a:ext cx="797866" cy="797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12552" y="3170873"/>
              <a:ext cx="398933" cy="319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DF3B01-EFEC-4417-B83E-0366D5B5A391}"/>
              </a:ext>
            </a:extLst>
          </p:cNvPr>
          <p:cNvGrpSpPr/>
          <p:nvPr/>
        </p:nvGrpSpPr>
        <p:grpSpPr>
          <a:xfrm>
            <a:off x="3510037" y="2852790"/>
            <a:ext cx="797866" cy="797866"/>
            <a:chOff x="3575595" y="2930129"/>
            <a:chExt cx="797866" cy="797866"/>
          </a:xfrm>
        </p:grpSpPr>
        <p:pic>
          <p:nvPicPr>
            <p:cNvPr id="121" name="Google Shape;121;p15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75595" y="2930129"/>
              <a:ext cx="797866" cy="797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5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3720" y="3170724"/>
              <a:ext cx="319146" cy="319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786D68-29CC-4D8A-A3F5-61021932FD5D}"/>
              </a:ext>
            </a:extLst>
          </p:cNvPr>
          <p:cNvGrpSpPr/>
          <p:nvPr/>
        </p:nvGrpSpPr>
        <p:grpSpPr>
          <a:xfrm>
            <a:off x="5696917" y="2852790"/>
            <a:ext cx="797866" cy="797866"/>
            <a:chOff x="5762476" y="2930278"/>
            <a:chExt cx="797866" cy="797866"/>
          </a:xfrm>
        </p:grpSpPr>
        <p:pic>
          <p:nvPicPr>
            <p:cNvPr id="124" name="Google Shape;124;p15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62476" y="2930278"/>
              <a:ext cx="797866" cy="797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 descr="image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91075" y="3180397"/>
              <a:ext cx="364739" cy="3191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FD9A42-083E-4A3E-980E-8A61D79DCBC2}"/>
              </a:ext>
            </a:extLst>
          </p:cNvPr>
          <p:cNvGrpSpPr/>
          <p:nvPr/>
        </p:nvGrpSpPr>
        <p:grpSpPr>
          <a:xfrm>
            <a:off x="7883798" y="2852790"/>
            <a:ext cx="797866" cy="797866"/>
            <a:chOff x="7949356" y="2930278"/>
            <a:chExt cx="797866" cy="797866"/>
          </a:xfrm>
        </p:grpSpPr>
        <p:pic>
          <p:nvPicPr>
            <p:cNvPr id="127" name="Google Shape;127;p15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49356" y="2930278"/>
              <a:ext cx="797866" cy="797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5" descr="image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239869" y="3170872"/>
              <a:ext cx="239360" cy="3191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740C9B-29A3-4913-80C8-74D170320C33}"/>
              </a:ext>
            </a:extLst>
          </p:cNvPr>
          <p:cNvGrpSpPr/>
          <p:nvPr/>
        </p:nvGrpSpPr>
        <p:grpSpPr>
          <a:xfrm>
            <a:off x="10070677" y="2852790"/>
            <a:ext cx="797866" cy="797866"/>
            <a:chOff x="10136237" y="2930278"/>
            <a:chExt cx="797866" cy="797866"/>
          </a:xfrm>
        </p:grpSpPr>
        <p:pic>
          <p:nvPicPr>
            <p:cNvPr id="130" name="Google Shape;130;p15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136237" y="2930278"/>
              <a:ext cx="797866" cy="797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5" descr="image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398174" y="3170873"/>
              <a:ext cx="284952" cy="3191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720429"/>
            <a:ext cx="3492549" cy="353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720429"/>
            <a:ext cx="3492549" cy="353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720429"/>
            <a:ext cx="3492549" cy="35316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571500" y="571500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实验架构设计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71500" y="1419225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571500" y="1883396"/>
            <a:ext cx="11049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我们设计了一个三层的“故障</a:t>
            </a:r>
            <a:r>
              <a:rPr lang="en-US" sz="24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vs </a:t>
            </a:r>
            <a:r>
              <a:rPr lang="en-US" sz="24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修复”研究方案，以展示验证能力</a:t>
            </a:r>
            <a:r>
              <a:rPr lang="en-US" sz="24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。</a:t>
            </a:r>
            <a:endParaRPr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866775" y="3701504"/>
            <a:ext cx="30470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8F0"/>
                </a:solidFill>
                <a:latin typeface="Arial"/>
                <a:ea typeface="Arial"/>
                <a:cs typeface="Arial"/>
                <a:sym typeface="Arial"/>
              </a:rPr>
              <a:t>Level 1: </a:t>
            </a:r>
            <a:r>
              <a:rPr lang="en-US" sz="2100" b="1" i="0" u="none" strike="noStrike" cap="none" err="1">
                <a:solidFill>
                  <a:srgbClr val="E2E8F0"/>
                </a:solidFill>
                <a:latin typeface="Arial"/>
                <a:ea typeface="Arial"/>
                <a:cs typeface="Arial"/>
                <a:sym typeface="Arial"/>
              </a:rPr>
              <a:t>基础层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66775" y="4273004"/>
            <a:ext cx="29019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聚焦于常见的、常被忽视的内存安全错误</a:t>
            </a:r>
            <a:r>
              <a:rPr lang="en-US" sz="18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8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866775" y="5073104"/>
            <a:ext cx="2901999" cy="79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• 数组越界</a:t>
            </a:r>
            <a:br>
              <a:rPr lang="en-US" sz="2400" b="0" i="0" u="none" strike="noStrike" cap="none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• 整数溢出</a:t>
            </a:r>
            <a:br>
              <a:rPr lang="en-US" sz="2400" b="0" i="0" u="none" strike="noStrike" cap="none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• 空指针解引用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4645074" y="3701504"/>
            <a:ext cx="30470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8F0"/>
                </a:solidFill>
                <a:latin typeface="Arial"/>
                <a:ea typeface="Arial"/>
                <a:cs typeface="Arial"/>
                <a:sym typeface="Arial"/>
              </a:rPr>
              <a:t>Level 2: 进阶层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4645074" y="4273004"/>
            <a:ext cx="29019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处理动态内存管理和复杂的控制流逻辑</a:t>
            </a:r>
            <a:r>
              <a:rPr lang="en-US" sz="18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8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4645074" y="5073104"/>
            <a:ext cx="2901999" cy="79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6666"/>
              </a:lnSpc>
            </a:pP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内存泄漏</a:t>
            </a:r>
            <a:b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</a:b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释放后使用 (UAF)</a:t>
            </a:r>
            <a:b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</a:b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嵌套循环逻辑</a:t>
            </a:r>
            <a:endParaRPr sz="1600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8423374" y="3701504"/>
            <a:ext cx="30470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8F0"/>
                </a:solidFill>
                <a:latin typeface="Arial"/>
                <a:ea typeface="Arial"/>
                <a:cs typeface="Arial"/>
                <a:sym typeface="Arial"/>
              </a:rPr>
              <a:t>Level 3: 并发层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8423374" y="4273004"/>
            <a:ext cx="29019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探索非确定性的线程交错和环境假设</a:t>
            </a:r>
            <a:r>
              <a:rPr lang="en-US" sz="18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8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8423374" y="5073104"/>
            <a:ext cx="2901999" cy="79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6666"/>
              </a:lnSpc>
            </a:pP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竞态条件</a:t>
            </a:r>
            <a:b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</a:b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上下文有界验证</a:t>
            </a:r>
            <a:b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</a:br>
            <a:r>
              <a:rPr lang="en-US" sz="1600">
                <a:solidFill>
                  <a:srgbClr val="94A3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• 环境建模</a:t>
            </a:r>
            <a:endParaRPr sz="1600">
              <a:solidFill>
                <a:srgbClr val="94A3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" name="Google Shape;163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312047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5074" y="3120479"/>
            <a:ext cx="4286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374" y="3120479"/>
            <a:ext cx="3048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762000" y="762000"/>
            <a:ext cx="57021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Level 1: 内存安全-</a:t>
            </a:r>
            <a:r>
              <a:rPr lang="zh-CN" alt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数组越界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62000" y="1609725"/>
            <a:ext cx="4572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7B0D029-DE04-4D1C-9867-ADC52D5B8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7147" y="2234543"/>
            <a:ext cx="6090179" cy="3069353"/>
          </a:xfrm>
          <a:prstGeom prst="rect">
            <a:avLst/>
          </a:prstGeom>
        </p:spPr>
      </p:pic>
      <p:sp>
        <p:nvSpPr>
          <p:cNvPr id="13" name="Google Shape;185;p18">
            <a:extLst>
              <a:ext uri="{FF2B5EF4-FFF2-40B4-BE49-F238E27FC236}">
                <a16:creationId xmlns:a16="http://schemas.microsoft.com/office/drawing/2014/main" id="{AC02EECF-DA77-4E32-80FC-999FDA04CF2C}"/>
              </a:ext>
            </a:extLst>
          </p:cNvPr>
          <p:cNvSpPr txBox="1"/>
          <p:nvPr/>
        </p:nvSpPr>
        <p:spPr>
          <a:xfrm>
            <a:off x="699146" y="1801674"/>
            <a:ext cx="3429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err="1">
                <a:solidFill>
                  <a:srgbClr val="00DC8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实验场景：滑动窗口求和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Google Shape;186;p18">
            <a:extLst>
              <a:ext uri="{FF2B5EF4-FFF2-40B4-BE49-F238E27FC236}">
                <a16:creationId xmlns:a16="http://schemas.microsoft.com/office/drawing/2014/main" id="{27E706A2-9777-4BC4-9FF4-795D0A91B3EA}"/>
              </a:ext>
            </a:extLst>
          </p:cNvPr>
          <p:cNvSpPr txBox="1"/>
          <p:nvPr/>
        </p:nvSpPr>
        <p:spPr>
          <a:xfrm>
            <a:off x="699148" y="2409825"/>
            <a:ext cx="486118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代码使用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sensor_table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[8]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存储数据。窗口大小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dynamic_window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由输入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anchor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决定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187;p18">
            <a:extLst>
              <a:ext uri="{FF2B5EF4-FFF2-40B4-BE49-F238E27FC236}">
                <a16:creationId xmlns:a16="http://schemas.microsoft.com/office/drawing/2014/main" id="{250A7754-A4DA-4085-A18B-E1941FD05CB2}"/>
              </a:ext>
            </a:extLst>
          </p:cNvPr>
          <p:cNvSpPr txBox="1"/>
          <p:nvPr/>
        </p:nvSpPr>
        <p:spPr>
          <a:xfrm>
            <a:off x="699147" y="4467342"/>
            <a:ext cx="486118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原理分析</a:t>
            </a:r>
            <a:r>
              <a:rPr lang="en-US" altLang="zh-CN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：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当 anchor=7 (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数组末尾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)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且窗口大小为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3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时，offset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=1 </a:t>
            </a:r>
            <a:r>
              <a:rPr lang="en-US" sz="1600" b="1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导致访问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 index=8。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Google Shape;188;p18">
            <a:extLst>
              <a:ext uri="{FF2B5EF4-FFF2-40B4-BE49-F238E27FC236}">
                <a16:creationId xmlns:a16="http://schemas.microsoft.com/office/drawing/2014/main" id="{E27C2F65-1942-410F-BDC5-FD99B19FFFCA}"/>
              </a:ext>
            </a:extLst>
          </p:cNvPr>
          <p:cNvSpPr txBox="1"/>
          <p:nvPr/>
        </p:nvSpPr>
        <p:spPr>
          <a:xfrm>
            <a:off x="699146" y="5365743"/>
            <a:ext cx="52670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ESBMC </a:t>
            </a:r>
            <a:r>
              <a:rPr lang="en-US" sz="1600" b="1" i="0" u="none" strike="noStrike" cap="none" err="1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发现</a:t>
            </a:r>
            <a:r>
              <a:rPr lang="en-US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：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6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使用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--bounds-check </a:t>
            </a:r>
            <a:r>
              <a:rPr lang="en-US" sz="16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选项，工具在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0.01s </a:t>
            </a:r>
            <a:r>
              <a:rPr lang="en-US" sz="16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内生成反例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600" b="1" i="0" u="none" strike="noStrike" cap="none" err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Trace，指出具体的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anchor 值。</a:t>
            </a:r>
            <a:endParaRPr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BE8E22B-3CF2-43FC-B61B-56114C523B5A}"/>
              </a:ext>
            </a:extLst>
          </p:cNvPr>
          <p:cNvSpPr/>
          <p:nvPr/>
        </p:nvSpPr>
        <p:spPr>
          <a:xfrm>
            <a:off x="699147" y="3213606"/>
            <a:ext cx="3963599" cy="780849"/>
          </a:xfrm>
          <a:prstGeom prst="roundRect">
            <a:avLst/>
          </a:prstGeom>
          <a:solidFill>
            <a:srgbClr val="425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Google Shape;190;p18">
            <a:extLst>
              <a:ext uri="{FF2B5EF4-FFF2-40B4-BE49-F238E27FC236}">
                <a16:creationId xmlns:a16="http://schemas.microsoft.com/office/drawing/2014/main" id="{E0D380F9-2CC7-46ED-862E-57FAB1A64858}"/>
              </a:ext>
            </a:extLst>
          </p:cNvPr>
          <p:cNvSpPr txBox="1"/>
          <p:nvPr/>
        </p:nvSpPr>
        <p:spPr>
          <a:xfrm>
            <a:off x="753465" y="3190002"/>
            <a:ext cx="3864226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strike="noStrike" cap="none">
                <a:solidFill>
                  <a:srgbClr val="F8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Bug </a:t>
            </a:r>
            <a:r>
              <a:rPr lang="en-US" sz="1600" b="1" u="none" strike="noStrike" cap="none" err="1">
                <a:solidFill>
                  <a:srgbClr val="F8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代码</a:t>
            </a:r>
            <a:r>
              <a:rPr lang="en-US" sz="1600" b="1" u="none" strike="noStrike" cap="none">
                <a:solidFill>
                  <a:srgbClr val="F8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:</a:t>
            </a:r>
            <a:r>
              <a:rPr lang="en-US" sz="1600" b="1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600" b="1" u="none" strike="noStrike" cap="none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rPr>
              <a:t>offset &lt;= </a:t>
            </a:r>
            <a:r>
              <a:rPr lang="en-US" sz="1600" b="1" u="none" strike="noStrike" cap="none" err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rPr>
              <a:t>dynamic_window</a:t>
            </a:r>
            <a:endParaRPr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191;p18">
            <a:extLst>
              <a:ext uri="{FF2B5EF4-FFF2-40B4-BE49-F238E27FC236}">
                <a16:creationId xmlns:a16="http://schemas.microsoft.com/office/drawing/2014/main" id="{8888D632-00FC-4AAE-9019-9FD7687B9AC6}"/>
              </a:ext>
            </a:extLst>
          </p:cNvPr>
          <p:cNvSpPr txBox="1"/>
          <p:nvPr/>
        </p:nvSpPr>
        <p:spPr>
          <a:xfrm>
            <a:off x="753465" y="3572243"/>
            <a:ext cx="3375123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err="1">
                <a:solidFill>
                  <a:srgbClr val="00DC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修复后</a:t>
            </a:r>
            <a:r>
              <a:rPr lang="en-US" sz="1600" b="1" i="0" u="none" strike="noStrike" cap="none">
                <a:solidFill>
                  <a:srgbClr val="00DC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:</a:t>
            </a:r>
            <a:r>
              <a:rPr 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600" b="1" i="0" u="none" strike="noStrike" cap="none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rPr>
              <a:t>offset &lt; </a:t>
            </a:r>
            <a:r>
              <a:rPr lang="en-US" sz="1600" b="1" i="0" u="none" strike="noStrike" cap="none" err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rPr>
              <a:t>dynamic_window</a:t>
            </a:r>
            <a:endParaRPr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Level 2: 动态内存管理-</a:t>
            </a:r>
            <a:r>
              <a:rPr lang="zh-CN" alt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内存泄漏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571500" y="1419225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0;p20">
            <a:extLst>
              <a:ext uri="{FF2B5EF4-FFF2-40B4-BE49-F238E27FC236}">
                <a16:creationId xmlns:a16="http://schemas.microsoft.com/office/drawing/2014/main" id="{1FD34C9D-1445-428C-88FD-8044051DA6C0}"/>
              </a:ext>
            </a:extLst>
          </p:cNvPr>
          <p:cNvSpPr txBox="1"/>
          <p:nvPr/>
        </p:nvSpPr>
        <p:spPr>
          <a:xfrm>
            <a:off x="6076950" y="1756653"/>
            <a:ext cx="34723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00DC8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实验场景：链表节点修剪</a:t>
            </a:r>
            <a:endParaRPr/>
          </a:p>
        </p:txBody>
      </p:sp>
      <p:sp>
        <p:nvSpPr>
          <p:cNvPr id="15" name="Google Shape;221;p20">
            <a:extLst>
              <a:ext uri="{FF2B5EF4-FFF2-40B4-BE49-F238E27FC236}">
                <a16:creationId xmlns:a16="http://schemas.microsoft.com/office/drawing/2014/main" id="{5E09628E-B3BD-47F4-9285-FB484A0A346E}"/>
              </a:ext>
            </a:extLst>
          </p:cNvPr>
          <p:cNvSpPr txBox="1"/>
          <p:nvPr/>
        </p:nvSpPr>
        <p:spPr>
          <a:xfrm>
            <a:off x="6096000" y="2317937"/>
            <a:ext cx="5552033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任务是删除链表中值大于等于 threshold 的节点。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Google Shape;222;p20">
            <a:extLst>
              <a:ext uri="{FF2B5EF4-FFF2-40B4-BE49-F238E27FC236}">
                <a16:creationId xmlns:a16="http://schemas.microsoft.com/office/drawing/2014/main" id="{E27A84BF-AEDF-49E1-90CD-EF4149FE4767}"/>
              </a:ext>
            </a:extLst>
          </p:cNvPr>
          <p:cNvSpPr txBox="1"/>
          <p:nvPr/>
        </p:nvSpPr>
        <p:spPr>
          <a:xfrm>
            <a:off x="6076950" y="5823373"/>
            <a:ext cx="471092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ESBMC 发现：</a:t>
            </a:r>
            <a:r>
              <a:rPr lang="en-US" altLang="zh-CN" sz="14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altLang="zh-CN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--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memory-leak-check </a:t>
            </a:r>
            <a:r>
              <a:rPr lang="zh-CN" alt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与默认 </a:t>
            </a:r>
            <a:r>
              <a:rPr lang="en-US" altLang="zh-CN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--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pointer-check。</a:t>
            </a:r>
            <a:r>
              <a:rPr lang="zh-CN" alt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工具在 </a:t>
            </a:r>
            <a:r>
              <a:rPr lang="en-US" altLang="zh-CN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&lt;0.2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s </a:t>
            </a:r>
            <a:r>
              <a:rPr lang="zh-CN" alt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内给出完整错误轨迹，标出未释放对象与无效解引用位置。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B9ACAA9-40BE-4655-8003-9BEAF9CB9D4A}"/>
              </a:ext>
            </a:extLst>
          </p:cNvPr>
          <p:cNvGrpSpPr/>
          <p:nvPr/>
        </p:nvGrpSpPr>
        <p:grpSpPr>
          <a:xfrm>
            <a:off x="6076950" y="2820638"/>
            <a:ext cx="5171033" cy="1560880"/>
            <a:chOff x="5957367" y="3282364"/>
            <a:chExt cx="5171033" cy="156088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0B45891-B063-4304-BBD2-A25E9ADC6F13}"/>
                </a:ext>
              </a:extLst>
            </p:cNvPr>
            <p:cNvSpPr/>
            <p:nvPr/>
          </p:nvSpPr>
          <p:spPr>
            <a:xfrm>
              <a:off x="5957367" y="3282364"/>
              <a:ext cx="4819650" cy="1560880"/>
            </a:xfrm>
            <a:prstGeom prst="roundRect">
              <a:avLst/>
            </a:prstGeom>
            <a:solidFill>
              <a:srgbClr val="425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6133058" y="3320355"/>
              <a:ext cx="48196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400" b="1" u="none" strike="noStrike" cap="none">
                  <a:solidFill>
                    <a:srgbClr val="F8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Bug 代码: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删除节点后仍访问 </a:t>
              </a:r>
              <a:r>
                <a:rPr 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curr-&gt;next（UAF）。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特殊条件分支未调用 </a:t>
              </a:r>
              <a:r>
                <a:rPr 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free（Memory Leak）</a:t>
              </a:r>
              <a:endParaRPr sz="1600" b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</a:endParaRPr>
            </a:p>
          </p:txBody>
        </p:sp>
        <p:sp>
          <p:nvSpPr>
            <p:cNvPr id="20" name="Google Shape;227;p20">
              <a:extLst>
                <a:ext uri="{FF2B5EF4-FFF2-40B4-BE49-F238E27FC236}">
                  <a16:creationId xmlns:a16="http://schemas.microsoft.com/office/drawing/2014/main" id="{F099109D-1E02-4C29-B97B-A83459EDA5D3}"/>
                </a:ext>
              </a:extLst>
            </p:cNvPr>
            <p:cNvSpPr txBox="1"/>
            <p:nvPr/>
          </p:nvSpPr>
          <p:spPr>
            <a:xfrm>
              <a:off x="5957367" y="4098185"/>
              <a:ext cx="5171033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975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0" u="none" strike="noStrike" cap="none">
                  <a:solidFill>
                    <a:srgbClr val="00DC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修复后:</a:t>
              </a:r>
              <a:endParaRPr lang="en-US" altLang="zh-CN" sz="1600" b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删除前提前缓存 </a:t>
              </a:r>
              <a:r>
                <a:rPr 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next = curr-&gt;next。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所有删除路径统一执行 </a:t>
              </a:r>
              <a:r>
                <a:rPr 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free(curr)，</a:t>
              </a: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无例外分支。</a:t>
              </a:r>
              <a:endParaRPr sz="1600" b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4E88DC7-59EA-42AC-8621-CF4CB282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7" y="2025135"/>
            <a:ext cx="5538704" cy="4075338"/>
          </a:xfrm>
          <a:prstGeom prst="rect">
            <a:avLst/>
          </a:prstGeom>
        </p:spPr>
      </p:pic>
      <p:sp>
        <p:nvSpPr>
          <p:cNvPr id="33" name="Google Shape;222;p20">
            <a:extLst>
              <a:ext uri="{FF2B5EF4-FFF2-40B4-BE49-F238E27FC236}">
                <a16:creationId xmlns:a16="http://schemas.microsoft.com/office/drawing/2014/main" id="{9D482D6F-511D-43B8-B08F-A52F29561A46}"/>
              </a:ext>
            </a:extLst>
          </p:cNvPr>
          <p:cNvSpPr txBox="1"/>
          <p:nvPr/>
        </p:nvSpPr>
        <p:spPr>
          <a:xfrm>
            <a:off x="6096000" y="4583728"/>
            <a:ext cx="499534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原理分析</a:t>
            </a:r>
            <a:r>
              <a:rPr lang="en-US" altLang="zh-CN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：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泄漏来源：当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curr-&gt;data == threshold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时跳过释放；链表走完后，该节点永远存活 → 内存泄漏。悬空指针来源：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free(curr)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后继续使用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curr-&gt;next →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解引用已释放对象。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B004872-3806-4993-BF51-F7B6F976A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315"/>
            <a:ext cx="76174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原理分析：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761999" y="762000"/>
            <a:ext cx="572028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Level 3: 并发验证-</a:t>
            </a:r>
            <a:r>
              <a:rPr lang="zh-CN" altLang="en-US" sz="3600" b="1">
                <a:solidFill>
                  <a:srgbClr val="38BDF8"/>
                </a:solidFill>
              </a:rPr>
              <a:t>竞态条件</a:t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62000" y="1609725"/>
            <a:ext cx="4572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36;p21">
            <a:extLst>
              <a:ext uri="{FF2B5EF4-FFF2-40B4-BE49-F238E27FC236}">
                <a16:creationId xmlns:a16="http://schemas.microsoft.com/office/drawing/2014/main" id="{D5039D1C-5C3F-4DB4-8C88-BF7ADCD2F84B}"/>
              </a:ext>
            </a:extLst>
          </p:cNvPr>
          <p:cNvSpPr txBox="1"/>
          <p:nvPr/>
        </p:nvSpPr>
        <p:spPr>
          <a:xfrm>
            <a:off x="781049" y="1761202"/>
            <a:ext cx="3311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DC82"/>
                </a:solidFill>
                <a:latin typeface="Arial"/>
                <a:ea typeface="Arial"/>
                <a:cs typeface="Arial"/>
                <a:sym typeface="Arial"/>
              </a:rPr>
              <a:t>实验场景</a:t>
            </a:r>
            <a:r>
              <a:rPr lang="en-US" sz="2000" b="1" i="0" u="none" strike="noStrike" cap="none">
                <a:solidFill>
                  <a:srgbClr val="00DC82"/>
                </a:solidFill>
                <a:latin typeface="Arial"/>
                <a:ea typeface="Arial"/>
                <a:cs typeface="Arial"/>
                <a:sym typeface="Arial"/>
              </a:rPr>
              <a:t>：多线程计数器</a:t>
            </a:r>
            <a:endParaRPr sz="1600"/>
          </a:p>
        </p:txBody>
      </p:sp>
      <p:sp>
        <p:nvSpPr>
          <p:cNvPr id="21" name="Google Shape;237;p21">
            <a:extLst>
              <a:ext uri="{FF2B5EF4-FFF2-40B4-BE49-F238E27FC236}">
                <a16:creationId xmlns:a16="http://schemas.microsoft.com/office/drawing/2014/main" id="{79E23DDC-4B0D-4F9B-8733-546F2197D58B}"/>
              </a:ext>
            </a:extLst>
          </p:cNvPr>
          <p:cNvSpPr txBox="1"/>
          <p:nvPr/>
        </p:nvSpPr>
        <p:spPr>
          <a:xfrm>
            <a:off x="761998" y="2270890"/>
            <a:ext cx="5552033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29"/>
              </a:lnSpc>
            </a:pP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两个线程同时对全局变量 counter 执行 counter++。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43D6740-E6EB-4CA0-ACF0-13B48C34970C}"/>
              </a:ext>
            </a:extLst>
          </p:cNvPr>
          <p:cNvGrpSpPr/>
          <p:nvPr/>
        </p:nvGrpSpPr>
        <p:grpSpPr>
          <a:xfrm>
            <a:off x="761998" y="2947387"/>
            <a:ext cx="5095593" cy="1560880"/>
            <a:chOff x="5957366" y="3282364"/>
            <a:chExt cx="5095593" cy="1560880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3B0A6C08-17F6-4187-9E4E-B14FD9975D9D}"/>
                </a:ext>
              </a:extLst>
            </p:cNvPr>
            <p:cNvSpPr/>
            <p:nvPr/>
          </p:nvSpPr>
          <p:spPr>
            <a:xfrm>
              <a:off x="5957366" y="3282364"/>
              <a:ext cx="5095593" cy="1560880"/>
            </a:xfrm>
            <a:prstGeom prst="roundRect">
              <a:avLst/>
            </a:prstGeom>
            <a:solidFill>
              <a:srgbClr val="425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Google Shape;192;p19">
              <a:extLst>
                <a:ext uri="{FF2B5EF4-FFF2-40B4-BE49-F238E27FC236}">
                  <a16:creationId xmlns:a16="http://schemas.microsoft.com/office/drawing/2014/main" id="{0E35A41A-1342-42F4-9BF7-F6CF6A58E474}"/>
                </a:ext>
              </a:extLst>
            </p:cNvPr>
            <p:cNvSpPr txBox="1"/>
            <p:nvPr/>
          </p:nvSpPr>
          <p:spPr>
            <a:xfrm>
              <a:off x="6133058" y="3374322"/>
              <a:ext cx="48196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400" b="1" u="none" strike="noStrike" cap="none">
                  <a:solidFill>
                    <a:srgbClr val="F8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Bug 代码: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</a:rPr>
                <a:t>无互斥保护，直接执行：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600" b="1">
                  <a:solidFill>
                    <a:srgbClr val="AAD96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</a:rPr>
                <a:t>local = counter; local += 1; counter = local;</a:t>
              </a:r>
            </a:p>
          </p:txBody>
        </p:sp>
        <p:sp>
          <p:nvSpPr>
            <p:cNvPr id="26" name="Google Shape;227;p20">
              <a:extLst>
                <a:ext uri="{FF2B5EF4-FFF2-40B4-BE49-F238E27FC236}">
                  <a16:creationId xmlns:a16="http://schemas.microsoft.com/office/drawing/2014/main" id="{884B2C95-7E65-4F4F-816D-34491E08318C}"/>
                </a:ext>
              </a:extLst>
            </p:cNvPr>
            <p:cNvSpPr txBox="1"/>
            <p:nvPr/>
          </p:nvSpPr>
          <p:spPr>
            <a:xfrm>
              <a:off x="5957367" y="4098185"/>
              <a:ext cx="501439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975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i="0" u="none" strike="noStrike" cap="none">
                  <a:solidFill>
                    <a:srgbClr val="00DC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/>
                  <a:sym typeface="Noto Sans SC"/>
                </a:rPr>
                <a:t>修复后:</a:t>
              </a:r>
              <a:endParaRPr lang="en-US" altLang="zh-CN" sz="1600" b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  <a:sym typeface="Noto Sans S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使用 </a:t>
              </a:r>
              <a:r>
                <a:rPr lang="en-US" altLang="zh-CN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pthread_mutex_lock / pthread_mutex_unlock</a:t>
              </a: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将 </a:t>
              </a:r>
              <a:r>
                <a:rPr lang="en-US" altLang="zh-CN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RMW</a:t>
              </a: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（</a:t>
              </a:r>
              <a:r>
                <a:rPr lang="en-US" altLang="zh-CN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Read-Modify-Write</a:t>
              </a:r>
              <a:r>
                <a:rPr lang="zh-CN" altLang="en-US" sz="1600" b="1">
                  <a:solidFill>
                    <a:srgbClr val="CBD5E1"/>
                  </a:solidFill>
                  <a:latin typeface="Arial" panose="020B0604020202020204" pitchFamily="34" charset="0"/>
                  <a:ea typeface="Noto Sans SC"/>
                  <a:cs typeface="Arial" panose="020B0604020202020204" pitchFamily="34" charset="0"/>
                  <a:sym typeface="Noto Sans SC"/>
                </a:rPr>
                <a:t>）操作串行化。</a:t>
              </a:r>
              <a:endParaRPr sz="1600" b="1">
                <a:solidFill>
                  <a:srgbClr val="CBD5E1"/>
                </a:solidFill>
                <a:latin typeface="Arial" panose="020B0604020202020204" pitchFamily="34" charset="0"/>
                <a:ea typeface="Noto Sans SC"/>
                <a:cs typeface="Arial" panose="020B0604020202020204" pitchFamily="34" charset="0"/>
              </a:endParaRPr>
            </a:p>
          </p:txBody>
        </p:sp>
      </p:grpSp>
      <p:sp>
        <p:nvSpPr>
          <p:cNvPr id="29" name="Google Shape;222;p20">
            <a:extLst>
              <a:ext uri="{FF2B5EF4-FFF2-40B4-BE49-F238E27FC236}">
                <a16:creationId xmlns:a16="http://schemas.microsoft.com/office/drawing/2014/main" id="{5925E60A-1A01-4225-A683-D9AF10818498}"/>
              </a:ext>
            </a:extLst>
          </p:cNvPr>
          <p:cNvSpPr txBox="1"/>
          <p:nvPr/>
        </p:nvSpPr>
        <p:spPr>
          <a:xfrm>
            <a:off x="761998" y="5609648"/>
            <a:ext cx="471092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ESBMC 发现：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使用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--context-bound 2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枚举关键调度；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--unwind 5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展开循环。报告显示最终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counter = 9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，精准指出调度序列。</a:t>
            </a:r>
            <a:endParaRPr sz="18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Google Shape;222;p20">
            <a:extLst>
              <a:ext uri="{FF2B5EF4-FFF2-40B4-BE49-F238E27FC236}">
                <a16:creationId xmlns:a16="http://schemas.microsoft.com/office/drawing/2014/main" id="{1DF33189-3EEE-4F6E-B188-ECA406FA9432}"/>
              </a:ext>
            </a:extLst>
          </p:cNvPr>
          <p:cNvSpPr txBox="1"/>
          <p:nvPr/>
        </p:nvSpPr>
        <p:spPr>
          <a:xfrm>
            <a:off x="761998" y="4699851"/>
            <a:ext cx="499534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原理分析</a:t>
            </a:r>
            <a:r>
              <a:rPr lang="en-US" altLang="zh-CN" sz="1600" b="1" i="0" u="none" strike="noStrike" cap="none">
                <a:solidFill>
                  <a:srgbClr val="3B82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：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线程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A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与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B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同时读到相同的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counter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值 → 修改 → 写回。某些执行交错导致一次 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increment 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被覆盖（</a:t>
            </a:r>
            <a:r>
              <a:rPr lang="en-US" altLang="zh-CN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lost update</a:t>
            </a:r>
            <a:r>
              <a:rPr lang="zh-CN" altLang="en-US" sz="1600" b="1" i="0" u="none" strike="noStrike" cap="none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AF1E2-EF95-4C7E-9700-3E1353CB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29" y="988556"/>
            <a:ext cx="3699535" cy="5549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4260502"/>
            <a:ext cx="8572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571500" y="501997"/>
            <a:ext cx="11601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验证驱动的设计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571500" y="1349722"/>
            <a:ext cx="110490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2190750" y="2140297"/>
            <a:ext cx="7810500" cy="11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1" u="none" strike="noStrike" cap="non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 "好的软件设计在于减少系统可能处于的状态数量。" 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5148262" y="3546127"/>
            <a:ext cx="18954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8BDF8"/>
                </a:solidFill>
                <a:latin typeface="Noto Sans SC"/>
                <a:ea typeface="Noto Sans SC"/>
                <a:cs typeface="Noto Sans SC"/>
                <a:sym typeface="Noto Sans SC"/>
              </a:rPr>
              <a:t>— Graydon Hoare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2095500" y="4546252"/>
            <a:ext cx="31917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我们的修复策略：消除特殊情况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2333625" y="5058559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SC"/>
                <a:ea typeface="Noto Sans SC"/>
                <a:cs typeface="Noto Sans SC"/>
                <a:sym typeface="Noto Sans SC"/>
              </a:rPr>
              <a:t>•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2476500" y="4965352"/>
            <a:ext cx="7620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整数溢出：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升级到 64 位，消除“溢出状态”。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2333625" y="5365783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SC"/>
                <a:ea typeface="Noto Sans SC"/>
                <a:cs typeface="Noto Sans SC"/>
                <a:sym typeface="Noto Sans SC"/>
              </a:rPr>
              <a:t>•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2476500" y="5270152"/>
            <a:ext cx="7620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链表管理：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统一释放路径，消除“被遗忘的节点状态”。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2339520" y="5651152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SC"/>
                <a:ea typeface="Noto Sans SC"/>
                <a:cs typeface="Noto Sans SC"/>
                <a:sym typeface="Noto Sans SC"/>
              </a:rPr>
              <a:t>•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2476500" y="5574952"/>
            <a:ext cx="7620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BD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环境模型： </a:t>
            </a:r>
            <a:r>
              <a:rPr lang="en-US" sz="1600" b="1">
                <a:solidFill>
                  <a:srgbClr val="CBD5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队列化输入，消除“忙碌时丢失数据状态”。</a:t>
            </a:r>
            <a:endParaRPr sz="1600" b="1">
              <a:solidFill>
                <a:srgbClr val="CBD5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699</Words>
  <Application>Microsoft Office PowerPoint</Application>
  <PresentationFormat>宽屏</PresentationFormat>
  <Paragraphs>120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微软雅黑</vt:lpstr>
      <vt:lpstr>宋体</vt:lpstr>
      <vt:lpstr>Arial</vt:lpstr>
      <vt:lpstr>Calibri</vt:lpstr>
      <vt:lpstr>Noto Sans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Low Yea</cp:lastModifiedBy>
  <cp:revision>12</cp:revision>
  <dcterms:modified xsi:type="dcterms:W3CDTF">2025-12-11T14:03:22Z</dcterms:modified>
</cp:coreProperties>
</file>